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e8ee8165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e8ee8165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e8ee8165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e8ee8165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47696d89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47696d89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e8ee8165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e8ee8165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e8ee8165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e8ee8165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e8ee8165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e8ee8165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47696d8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47696d8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47696d89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47696d89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47696d8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47696d8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4afd60425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4afd6042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e8ee8165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e8ee8165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47696d89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47696d89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47696d89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47696d89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47696d89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47696d89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47696d89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47696d89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47696d89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47696d89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47696d89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47696d89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4afd604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4afd604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4afd60425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4afd6042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47696d89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a47696d89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a47696d896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a47696d89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44b69ba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44b69ba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47696d89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47696d89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47696d89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a47696d89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47696d89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47696d89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9e8ee816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9e8ee816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9e8ee8165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9e8ee8165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e8ee8165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e8ee8165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e8ee8165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e8ee8165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8ee8165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e8ee8165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e8ee8165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9e8ee8165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Lato"/>
                <a:ea typeface="Lato"/>
                <a:cs typeface="Lato"/>
                <a:sym typeface="Lato"/>
              </a:rPr>
              <a:t>Campbell Ch 42 Respiratory/Circulatory systems</a:t>
            </a:r>
            <a:endParaRPr sz="3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Derek Liu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175" y="1057275"/>
            <a:ext cx="4819650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125" y="376238"/>
            <a:ext cx="3333750" cy="43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cardiovascular system + the heart</a:t>
            </a:r>
            <a:endParaRPr/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Right ventricle pumps blood to the lungs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 the lungs, the blood loads O</a:t>
            </a:r>
            <a:r>
              <a:rPr baseline="-25000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unloads CO</a:t>
            </a:r>
            <a:r>
              <a:rPr baseline="-25000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aseline="-25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Blood from the lungs enters the heart at the left atrium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Then is pumped through the aorta to the body tissues by the left ventricle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AutoNum type="arabicPeriod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Comes back to the right atrium through the superior vena cava/inferior vena cava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311700" y="4043475"/>
            <a:ext cx="8163300" cy="6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In summary: RV→ Lungs, Lungs → LA, LV → Body, Body → RA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Snakes vs. Humans</a:t>
            </a:r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975" y="1162525"/>
            <a:ext cx="2457450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475" y="1172050"/>
            <a:ext cx="241935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Mammalian Cardiovascular system</a:t>
            </a:r>
            <a:endParaRPr/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063" y="1078950"/>
            <a:ext cx="34638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Blood Pressure</a:t>
            </a:r>
            <a:endParaRPr/>
          </a:p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Systolic pressure: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pressure in the arteries during ventricular systole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Diastolic pressure: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pressure in the arteries during diastole (lower than systolic pressure)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pulse: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rhythmic bulging of artery walls with each heartbeat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475" y="152400"/>
            <a:ext cx="47770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Valves of the heart</a:t>
            </a:r>
            <a:endParaRPr/>
          </a:p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ato"/>
              <a:buChar char="-"/>
            </a:pPr>
            <a:r>
              <a:rPr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Valves prevent backflow of blood in the heart</a:t>
            </a:r>
            <a:endParaRPr sz="2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-"/>
            </a:pPr>
            <a:r>
              <a:rPr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atrioventricular (AV) valves </a:t>
            </a:r>
            <a:r>
              <a:rPr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separate each atrium and ventricle</a:t>
            </a:r>
            <a:endParaRPr sz="2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-"/>
            </a:pPr>
            <a:r>
              <a:rPr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1"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semilunar valves </a:t>
            </a:r>
            <a:r>
              <a:rPr lang="en" sz="2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control blood flow to the aorta and the pulmonary artery</a:t>
            </a:r>
            <a:endParaRPr sz="2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525" y="152400"/>
            <a:ext cx="629094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975" y="623888"/>
            <a:ext cx="3448050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Circulatory system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587" y="976566"/>
            <a:ext cx="6324825" cy="319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2"/>
          <p:cNvSpPr txBox="1"/>
          <p:nvPr/>
        </p:nvSpPr>
        <p:spPr>
          <a:xfrm>
            <a:off x="417925" y="395575"/>
            <a:ext cx="41541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ECG diagram/signaling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788" y="152400"/>
            <a:ext cx="356043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Respiratory System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Mammalian Respiration: Lungs</a:t>
            </a:r>
            <a:endParaRPr/>
          </a:p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Lungs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are an infolding of the body surface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Transports gases between the lungs and the rest of the body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Inhalation vs. exhalation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air travel?</a:t>
            </a:r>
            <a:endParaRPr/>
          </a:p>
        </p:txBody>
      </p:sp>
      <p:sp>
        <p:nvSpPr>
          <p:cNvPr id="188" name="Google Shape;188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Air is inhaled through the nostrils 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Pharynx directs air to the lungs and food to the stomach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Air passes through the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pharynx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larynx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trachea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bronchi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bronchioles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to the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alveoli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where gas exchange occurs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313" y="152400"/>
            <a:ext cx="69133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Fish Breathing</a:t>
            </a:r>
            <a:endParaRPr/>
          </a:p>
        </p:txBody>
      </p:sp>
      <p:pic>
        <p:nvPicPr>
          <p:cNvPr id="199" name="Google Shape;19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075" y="1101750"/>
            <a:ext cx="661786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Insect Breathing</a:t>
            </a:r>
            <a:endParaRPr/>
          </a:p>
        </p:txBody>
      </p:sp>
      <p:pic>
        <p:nvPicPr>
          <p:cNvPr id="205" name="Google Shape;2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363" y="1230900"/>
            <a:ext cx="7153275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Bird Breathing</a:t>
            </a:r>
            <a:endParaRPr/>
          </a:p>
        </p:txBody>
      </p:sp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825" y="1152900"/>
            <a:ext cx="304435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Breathing in frogs vs. humans</a:t>
            </a:r>
            <a:endParaRPr/>
          </a:p>
        </p:txBody>
      </p:sp>
      <p:sp>
        <p:nvSpPr>
          <p:cNvPr id="217" name="Google Shape;21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</a:rPr>
              <a:t>Mammals do </a:t>
            </a:r>
            <a:r>
              <a:rPr b="1" lang="en" sz="2800">
                <a:solidFill>
                  <a:schemeClr val="dk1"/>
                </a:solidFill>
              </a:rPr>
              <a:t>negative pressure breathing</a:t>
            </a:r>
            <a:endParaRPr b="1" sz="2800">
              <a:solidFill>
                <a:schemeClr val="dk1"/>
              </a:solidFill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</a:rPr>
              <a:t>Pulling, not pushing, air into lungs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</a:rPr>
              <a:t>Frogs do </a:t>
            </a:r>
            <a:r>
              <a:rPr b="1" lang="en" sz="2800">
                <a:solidFill>
                  <a:schemeClr val="dk1"/>
                </a:solidFill>
              </a:rPr>
              <a:t>positive pressure breathing</a:t>
            </a:r>
            <a:endParaRPr sz="2800">
              <a:solidFill>
                <a:schemeClr val="dk1"/>
              </a:solidFill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</a:rPr>
              <a:t>Inflates lungs with forced airflow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Overview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7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Every organism must exchange materials with its environment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Exchanges ultimately occur at the cellular level by crossing the plasma membrane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In unicellular organisms, these exchanges occur directly with the environment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Regulating Respiration</a:t>
            </a:r>
            <a:endParaRPr/>
          </a:p>
        </p:txBody>
      </p:sp>
      <p:pic>
        <p:nvPicPr>
          <p:cNvPr id="223" name="Google Shape;22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950" y="1058300"/>
            <a:ext cx="393809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100" y="1418590"/>
            <a:ext cx="3067800" cy="230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6975" y="868575"/>
            <a:ext cx="3119375" cy="340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2563" y="152400"/>
            <a:ext cx="225888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Properties of the Circulatory System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 circulatory system has: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Lato"/>
              <a:buChar char="-"/>
            </a:pPr>
            <a:r>
              <a:rPr lang="en" sz="2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 circulatory fluid</a:t>
            </a:r>
            <a:endParaRPr sz="2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Lato"/>
              <a:buChar char="-"/>
            </a:pPr>
            <a:r>
              <a:rPr lang="en" sz="2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 set of interconnecting vessels</a:t>
            </a:r>
            <a:endParaRPr sz="2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Char char="-"/>
            </a:pPr>
            <a:r>
              <a:rPr lang="en" sz="2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 muscular pump, the </a:t>
            </a:r>
            <a:r>
              <a:rPr b="1" lang="en" sz="2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heart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050" y="1378720"/>
            <a:ext cx="2004375" cy="22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3728450"/>
            <a:ext cx="8520600" cy="10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434343"/>
                </a:solidFill>
              </a:rPr>
              <a:t>What are the 2 types of circulatory systems?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vs Closed Circulatory System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700"/>
              </a:spcBef>
              <a:spcAft>
                <a:spcPts val="0"/>
              </a:spcAft>
              <a:buClr>
                <a:srgbClr val="434343"/>
              </a:buClr>
              <a:buSzPts val="2800"/>
              <a:buChar char="-"/>
            </a:pPr>
            <a:r>
              <a:rPr b="1"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r>
              <a:rPr b="1"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pen circulatory system: </a:t>
            </a: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n insects, other arthropods, and most molluscs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Blood bathes the organs </a:t>
            </a:r>
            <a:endParaRPr b="1"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No distinction between blood and interstitial fluid → </a:t>
            </a:r>
            <a:endParaRPr b="1"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390400" y="3138225"/>
            <a:ext cx="47181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hemolymph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Open vs Closed Circulatory System Cont.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700"/>
              </a:spcBef>
              <a:spcAft>
                <a:spcPts val="0"/>
              </a:spcAft>
              <a:buClr>
                <a:srgbClr val="434343"/>
              </a:buClr>
              <a:buSzPts val="2800"/>
              <a:buChar char="-"/>
            </a:pPr>
            <a:r>
              <a:rPr b="1"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Closed circulatory system</a:t>
            </a: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: blood is confined to vessels and is distinct from the interstitial fluid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More efficient at transporting circulatory fluids to tissues and cells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Lato"/>
              <a:buChar char="-"/>
            </a:pPr>
            <a:r>
              <a:rPr lang="en" sz="2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Annelids, cephalopods, and vertebrates have closed circulatory systems</a:t>
            </a:r>
            <a:endParaRPr sz="2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2025" y="152400"/>
            <a:ext cx="543995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613" y="152400"/>
            <a:ext cx="59667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tubes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Arteries, veins, and capillaries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Blood flow is </a:t>
            </a: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one way</a:t>
            </a:r>
            <a:endParaRPr b="1"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Arteries → arterioles → capillaries 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Away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 heart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Char char="-"/>
            </a:pP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Capillaries → Venules → Veins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-"/>
            </a:pPr>
            <a:r>
              <a:rPr b="1"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Towards </a:t>
            </a:r>
            <a:r>
              <a:rPr lang="en"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heart</a:t>
            </a:r>
            <a:endParaRPr sz="2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